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  <p:sldId id="261" r:id="rId5"/>
    <p:sldId id="263" r:id="rId6"/>
    <p:sldId id="264" r:id="rId7"/>
    <p:sldId id="267" r:id="rId8"/>
    <p:sldId id="268" r:id="rId9"/>
    <p:sldId id="271" r:id="rId10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7">
          <p15:clr>
            <a:srgbClr val="A4A3A4"/>
          </p15:clr>
        </p15:guide>
        <p15:guide id="2" pos="38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98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792" y="184"/>
      </p:cViewPr>
      <p:guideLst>
        <p:guide orient="horz" pos="2177"/>
        <p:guide pos="381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Cyrus" userId="12d35fbc-03d2-424a-8e3c-2a8030bde426" providerId="ADAL" clId="{306720DA-5DA6-4C40-9551-DF41E35D2A98}"/>
    <pc:docChg chg="undo custSel modSld">
      <pc:chgData name="Tomáš Cyrus" userId="12d35fbc-03d2-424a-8e3c-2a8030bde426" providerId="ADAL" clId="{306720DA-5DA6-4C40-9551-DF41E35D2A98}" dt="2023-12-28T19:30:37.114" v="696" actId="20577"/>
      <pc:docMkLst>
        <pc:docMk/>
      </pc:docMkLst>
      <pc:sldChg chg="modSp mod">
        <pc:chgData name="Tomáš Cyrus" userId="12d35fbc-03d2-424a-8e3c-2a8030bde426" providerId="ADAL" clId="{306720DA-5DA6-4C40-9551-DF41E35D2A98}" dt="2023-12-28T19:14:49.848" v="68" actId="20577"/>
        <pc:sldMkLst>
          <pc:docMk/>
          <pc:sldMk cId="0" sldId="256"/>
        </pc:sldMkLst>
        <pc:spChg chg="mod">
          <ac:chgData name="Tomáš Cyrus" userId="12d35fbc-03d2-424a-8e3c-2a8030bde426" providerId="ADAL" clId="{306720DA-5DA6-4C40-9551-DF41E35D2A98}" dt="2023-12-28T19:13:20.768" v="67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14:49.848" v="68" actId="20577"/>
          <ac:spMkLst>
            <pc:docMk/>
            <pc:sldMk cId="0" sldId="256"/>
            <ac:spMk id="15" creationId="{00000000-0000-0000-0000-000000000000}"/>
          </ac:spMkLst>
        </pc:spChg>
      </pc:sldChg>
      <pc:sldChg chg="modSp mod">
        <pc:chgData name="Tomáš Cyrus" userId="12d35fbc-03d2-424a-8e3c-2a8030bde426" providerId="ADAL" clId="{306720DA-5DA6-4C40-9551-DF41E35D2A98}" dt="2023-12-28T19:27:12.424" v="630" actId="14100"/>
        <pc:sldMkLst>
          <pc:docMk/>
          <pc:sldMk cId="0" sldId="267"/>
        </pc:sldMkLst>
        <pc:spChg chg="mod">
          <ac:chgData name="Tomáš Cyrus" userId="12d35fbc-03d2-424a-8e3c-2a8030bde426" providerId="ADAL" clId="{306720DA-5DA6-4C40-9551-DF41E35D2A98}" dt="2023-12-28T19:25:58.855" v="486" actId="20577"/>
          <ac:spMkLst>
            <pc:docMk/>
            <pc:sldMk cId="0" sldId="267"/>
            <ac:spMk id="5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5:45.614" v="465" actId="20577"/>
          <ac:spMkLst>
            <pc:docMk/>
            <pc:sldMk cId="0" sldId="267"/>
            <ac:spMk id="9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6:28.002" v="535" actId="20577"/>
          <ac:spMkLst>
            <pc:docMk/>
            <pc:sldMk cId="0" sldId="267"/>
            <ac:spMk id="12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6:40.525" v="559" actId="20577"/>
          <ac:spMkLst>
            <pc:docMk/>
            <pc:sldMk cId="0" sldId="267"/>
            <ac:spMk id="13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7:12.424" v="630" actId="14100"/>
          <ac:spMkLst>
            <pc:docMk/>
            <pc:sldMk cId="0" sldId="267"/>
            <ac:spMk id="14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2:20.025" v="291" actId="20577"/>
          <ac:spMkLst>
            <pc:docMk/>
            <pc:sldMk cId="0" sldId="267"/>
            <ac:spMk id="15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6:55.202" v="590" actId="14100"/>
          <ac:spMkLst>
            <pc:docMk/>
            <pc:sldMk cId="0" sldId="267"/>
            <ac:spMk id="16" creationId="{00000000-0000-0000-0000-000000000000}"/>
          </ac:spMkLst>
        </pc:spChg>
      </pc:sldChg>
      <pc:sldChg chg="modSp mod">
        <pc:chgData name="Tomáš Cyrus" userId="12d35fbc-03d2-424a-8e3c-2a8030bde426" providerId="ADAL" clId="{306720DA-5DA6-4C40-9551-DF41E35D2A98}" dt="2023-12-28T19:25:33.852" v="450" actId="14100"/>
        <pc:sldMkLst>
          <pc:docMk/>
          <pc:sldMk cId="0" sldId="268"/>
        </pc:sldMkLst>
        <pc:spChg chg="mod">
          <ac:chgData name="Tomáš Cyrus" userId="12d35fbc-03d2-424a-8e3c-2a8030bde426" providerId="ADAL" clId="{306720DA-5DA6-4C40-9551-DF41E35D2A98}" dt="2023-12-28T19:25:33.852" v="450" actId="14100"/>
          <ac:spMkLst>
            <pc:docMk/>
            <pc:sldMk cId="0" sldId="268"/>
            <ac:spMk id="5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5:02.891" v="379" actId="20577"/>
          <ac:spMkLst>
            <pc:docMk/>
            <pc:sldMk cId="0" sldId="268"/>
            <ac:spMk id="6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5:10.274" v="393" actId="20577"/>
          <ac:spMkLst>
            <pc:docMk/>
            <pc:sldMk cId="0" sldId="268"/>
            <ac:spMk id="7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5:20.177" v="419" actId="20577"/>
          <ac:spMkLst>
            <pc:docMk/>
            <pc:sldMk cId="0" sldId="268"/>
            <ac:spMk id="8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4:48.530" v="351" actId="20577"/>
          <ac:spMkLst>
            <pc:docMk/>
            <pc:sldMk cId="0" sldId="268"/>
            <ac:spMk id="9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4:32.727" v="316" actId="20577"/>
          <ac:spMkLst>
            <pc:docMk/>
            <pc:sldMk cId="0" sldId="268"/>
            <ac:spMk id="15" creationId="{00000000-0000-0000-0000-000000000000}"/>
          </ac:spMkLst>
        </pc:spChg>
      </pc:sldChg>
      <pc:sldChg chg="modSp mod">
        <pc:chgData name="Tomáš Cyrus" userId="12d35fbc-03d2-424a-8e3c-2a8030bde426" providerId="ADAL" clId="{306720DA-5DA6-4C40-9551-DF41E35D2A98}" dt="2023-12-28T19:30:37.114" v="696" actId="20577"/>
        <pc:sldMkLst>
          <pc:docMk/>
          <pc:sldMk cId="0" sldId="271"/>
        </pc:sldMkLst>
        <pc:spChg chg="mod">
          <ac:chgData name="Tomáš Cyrus" userId="12d35fbc-03d2-424a-8e3c-2a8030bde426" providerId="ADAL" clId="{306720DA-5DA6-4C40-9551-DF41E35D2A98}" dt="2023-12-28T19:30:37.114" v="696" actId="20577"/>
          <ac:spMkLst>
            <pc:docMk/>
            <pc:sldMk cId="0" sldId="271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2023/12/28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630" y="1724025"/>
            <a:ext cx="4517390" cy="2790825"/>
          </a:xfrm>
          <a:prstGeom prst="rect">
            <a:avLst/>
          </a:prstGeom>
        </p:spPr>
      </p:pic>
      <p:sp>
        <p:nvSpPr>
          <p:cNvPr id="9" name="对角圆角矩形 8"/>
          <p:cNvSpPr/>
          <p:nvPr/>
        </p:nvSpPr>
        <p:spPr>
          <a:xfrm>
            <a:off x="238125" y="209550"/>
            <a:ext cx="3663315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dirty="0"/>
              <a:t>Vysvětlení</a:t>
            </a:r>
            <a:r>
              <a:rPr lang="en-US" altLang="zh-CN" dirty="0"/>
              <a:t> </a:t>
            </a:r>
            <a:r>
              <a:rPr lang="cs-CZ" altLang="zh-CN" dirty="0"/>
              <a:t>jednotlivých</a:t>
            </a:r>
            <a:r>
              <a:rPr lang="en-US" altLang="zh-CN" dirty="0"/>
              <a:t> </a:t>
            </a:r>
            <a:r>
              <a:rPr lang="cs-CZ" altLang="zh-CN" dirty="0"/>
              <a:t>funkcí tlačítek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858510" y="140970"/>
            <a:ext cx="623887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cs-CZ" altLang="zh-CN" sz="1600" b="1" dirty="0"/>
              <a:t>Hlavní funkce (popis tlačítek) </a:t>
            </a:r>
            <a:r>
              <a:rPr lang="zh-CN" altLang="en-US" sz="1200" b="1" dirty="0"/>
              <a:t>:</a:t>
            </a:r>
          </a:p>
          <a:p>
            <a:pPr indent="0">
              <a:buFont typeface="Wingdings" panose="05000000000000000000" charset="0"/>
              <a:buNone/>
            </a:pPr>
            <a:endParaRPr lang="zh-CN" altLang="en-US" sz="1400" b="1" dirty="0"/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FN</a:t>
            </a:r>
            <a:r>
              <a:rPr lang="zh-CN" altLang="en-US" sz="1400" dirty="0"/>
              <a:t>】：</a:t>
            </a:r>
            <a:r>
              <a:rPr lang="cs-CZ" altLang="zh-CN" sz="1400" dirty="0"/>
              <a:t> Krátké stisknutí pro přepnutí funkce </a:t>
            </a:r>
            <a:r>
              <a:rPr lang="zh-CN" altLang="en-US" sz="1400" dirty="0"/>
              <a:t>；</a:t>
            </a:r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400" dirty="0"/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-</a:t>
            </a:r>
            <a:r>
              <a:rPr lang="zh-CN" altLang="en-US" sz="1400" dirty="0"/>
              <a:t>】：</a:t>
            </a:r>
            <a:r>
              <a:rPr lang="en-US" altLang="zh-CN" sz="1400" dirty="0"/>
              <a:t> </a:t>
            </a:r>
            <a:r>
              <a:rPr lang="en-US" altLang="zh-CN" sz="1400" dirty="0" err="1"/>
              <a:t>Snížení</a:t>
            </a:r>
            <a:endParaRPr lang="zh-CN" altLang="en-US" sz="1400" dirty="0"/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400" dirty="0"/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+</a:t>
            </a:r>
            <a:r>
              <a:rPr lang="zh-CN" altLang="en-US" sz="1400" dirty="0"/>
              <a:t>】：</a:t>
            </a:r>
            <a:r>
              <a:rPr lang="en-US" altLang="zh-CN" sz="1400" dirty="0"/>
              <a:t> </a:t>
            </a:r>
            <a:r>
              <a:rPr lang="en-US" altLang="zh-CN" sz="1400" dirty="0" err="1"/>
              <a:t>Zvýšení</a:t>
            </a:r>
            <a:endParaRPr lang="zh-CN" altLang="en-US" sz="1400" dirty="0"/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altLang="zh-CN" sz="1400" dirty="0">
                <a:sym typeface="+mn-ea"/>
              </a:rPr>
              <a:t>DIR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Nastavení směru</a:t>
            </a:r>
            <a:endParaRPr lang="zh-CN" altLang="en-US" sz="1400" dirty="0">
              <a:sym typeface="+mn-ea"/>
            </a:endParaRPr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altLang="zh-CN" sz="1400" dirty="0">
                <a:sym typeface="+mn-ea"/>
              </a:rPr>
              <a:t>RUN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Tlačítko Stop/otočení</a:t>
            </a:r>
            <a:endParaRPr lang="zh-CN" altLang="en-US" sz="1200" dirty="0">
              <a:sym typeface="+mn-ea"/>
            </a:endParaRPr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200" dirty="0"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r>
              <a:rPr lang="cs-CZ" altLang="zh-CN" sz="1600" b="1" dirty="0"/>
              <a:t>Dílčí funkce</a:t>
            </a:r>
            <a:r>
              <a:rPr lang="zh-CN" altLang="en-US" sz="1600" b="1" dirty="0"/>
              <a:t> (</a:t>
            </a:r>
            <a:r>
              <a:rPr lang="cs-CZ" altLang="zh-CN" sz="1600" b="1" dirty="0"/>
              <a:t>popis tlačítek</a:t>
            </a:r>
            <a:r>
              <a:rPr lang="zh-CN" altLang="en-US" sz="1600" b="1" dirty="0"/>
              <a:t>)：</a:t>
            </a:r>
          </a:p>
          <a:p>
            <a:pPr indent="0">
              <a:buFont typeface="Wingdings" panose="05000000000000000000" charset="0"/>
              <a:buNone/>
            </a:pPr>
            <a:endParaRPr lang="zh-CN" altLang="en-US" sz="1200" b="1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SET/SAVE</a:t>
            </a:r>
            <a:r>
              <a:rPr lang="zh-CN" altLang="en-US" sz="1400" dirty="0"/>
              <a:t>】：</a:t>
            </a:r>
            <a:r>
              <a:rPr lang="cs-CZ" sz="1400" dirty="0"/>
              <a:t> Podržením tlačítka nastavíte nebo uložíte</a:t>
            </a:r>
            <a:endParaRPr sz="1400" dirty="0"/>
          </a:p>
          <a:p>
            <a:pPr indent="0">
              <a:buFont typeface="Wingdings" panose="05000000000000000000" charset="0"/>
              <a:buNone/>
            </a:pPr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←</a:t>
            </a:r>
            <a:r>
              <a:rPr lang="zh-CN" altLang="en-US" sz="1400" dirty="0"/>
              <a:t>】：</a:t>
            </a:r>
            <a:r>
              <a:rPr lang="cs-CZ" altLang="zh-CN" sz="1400" dirty="0">
                <a:sym typeface="+mn-ea"/>
              </a:rPr>
              <a:t>Ve funkci ručního pohybu posunujte nástroj doleva.</a:t>
            </a:r>
          </a:p>
          <a:p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→</a:t>
            </a:r>
            <a:r>
              <a:rPr lang="zh-CN" altLang="en-US" sz="1400" dirty="0"/>
              <a:t>】：</a:t>
            </a:r>
            <a:r>
              <a:rPr lang="cs-CZ" altLang="zh-CN" sz="1400" dirty="0">
                <a:sym typeface="+mn-ea"/>
              </a:rPr>
              <a:t>Ve funkci ručního pohybu posunujte nástroj doprava.</a:t>
            </a:r>
          </a:p>
          <a:p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SUB-FN</a:t>
            </a:r>
            <a:r>
              <a:rPr lang="zh-CN" altLang="en-US" sz="1400" dirty="0"/>
              <a:t>】：</a:t>
            </a:r>
            <a:r>
              <a:rPr lang="cs-CZ" altLang="zh-CN" sz="1400" dirty="0">
                <a:sym typeface="+mn-ea"/>
              </a:rPr>
              <a:t>V některých funkcích slouží k zadání podřazené funkce.</a:t>
            </a:r>
            <a:br>
              <a:rPr lang="cs-CZ" altLang="zh-CN" sz="1400" dirty="0">
                <a:sym typeface="+mn-ea"/>
              </a:rPr>
            </a:br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RST/CAN</a:t>
            </a:r>
            <a:r>
              <a:rPr lang="zh-CN" altLang="en-US" sz="1400" dirty="0"/>
              <a:t>】：</a:t>
            </a:r>
            <a:r>
              <a:rPr lang="cs-CZ" sz="1400" dirty="0">
                <a:sym typeface="+mn-ea"/>
              </a:rPr>
              <a:t> V některých situacích slouží k resetování nebo zrušení</a:t>
            </a:r>
            <a:endParaRPr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endParaRPr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sz="1400" dirty="0">
                <a:sym typeface="+mn-ea"/>
              </a:rPr>
              <a:t>&lt;=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Šipka označující směr posuvu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sz="1400" dirty="0">
                <a:sym typeface="+mn-ea"/>
              </a:rPr>
              <a:t>&lt;=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Směr posuvu nástroje ke sklíčidlu.</a:t>
            </a:r>
            <a:r>
              <a:rPr lang="zh-CN" altLang="en-US" sz="1400" dirty="0">
                <a:sym typeface="+mn-ea"/>
              </a:rPr>
              <a:t> </a:t>
            </a:r>
            <a:endParaRPr lang="cs-CZ" altLang="zh-CN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sz="1400" dirty="0">
                <a:sym typeface="+mn-ea"/>
              </a:rPr>
              <a:t>=</a:t>
            </a:r>
            <a:r>
              <a:rPr lang="en-US" altLang="zh-CN" sz="1400" dirty="0">
                <a:sym typeface="+mn-ea"/>
              </a:rPr>
              <a:t>&gt;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Směr posuvu nástroje od sklíčidla.</a:t>
            </a:r>
            <a:endParaRPr sz="1200" dirty="0"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endParaRPr sz="1200" dirty="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3055" y="542925"/>
            <a:ext cx="4517390" cy="2790825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2900044" y="733425"/>
            <a:ext cx="1114425" cy="533400"/>
          </a:xfrm>
          <a:prstGeom prst="wedgeRectCallout">
            <a:avLst>
              <a:gd name="adj1" fmla="val 107378"/>
              <a:gd name="adj2" fmla="val 757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Funkce posuvu</a:t>
            </a:r>
            <a:endParaRPr lang="zh-CN" altLang="en-US" sz="1400" dirty="0"/>
          </a:p>
        </p:txBody>
      </p:sp>
      <p:sp>
        <p:nvSpPr>
          <p:cNvPr id="6" name="矩形标注 5"/>
          <p:cNvSpPr/>
          <p:nvPr/>
        </p:nvSpPr>
        <p:spPr>
          <a:xfrm>
            <a:off x="8513445" y="733425"/>
            <a:ext cx="1114425" cy="533400"/>
          </a:xfrm>
          <a:prstGeom prst="wedgeRectCallout">
            <a:avLst>
              <a:gd name="adj1" fmla="val -94330"/>
              <a:gd name="adj2" fmla="val 77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Otáčky vřetena</a:t>
            </a:r>
            <a:endParaRPr lang="zh-CN" altLang="en-US" sz="1400" dirty="0"/>
          </a:p>
        </p:txBody>
      </p:sp>
      <p:sp>
        <p:nvSpPr>
          <p:cNvPr id="7" name="矩形标注 6"/>
          <p:cNvSpPr/>
          <p:nvPr/>
        </p:nvSpPr>
        <p:spPr>
          <a:xfrm>
            <a:off x="2900045" y="1671955"/>
            <a:ext cx="1114425" cy="533400"/>
          </a:xfrm>
          <a:prstGeom prst="wedgeRectCallout">
            <a:avLst>
              <a:gd name="adj1" fmla="val 100541"/>
              <a:gd name="adj2" fmla="val -189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Rychlost posuvu</a:t>
            </a:r>
            <a:endParaRPr lang="zh-CN" altLang="en-US" sz="1400" dirty="0"/>
          </a:p>
        </p:txBody>
      </p:sp>
      <p:sp>
        <p:nvSpPr>
          <p:cNvPr id="8" name="矩形标注 7"/>
          <p:cNvSpPr/>
          <p:nvPr/>
        </p:nvSpPr>
        <p:spPr>
          <a:xfrm>
            <a:off x="8513445" y="1584325"/>
            <a:ext cx="1114425" cy="533400"/>
          </a:xfrm>
          <a:prstGeom prst="wedgeRectCallout">
            <a:avLst>
              <a:gd name="adj1" fmla="val -92621"/>
              <a:gd name="adj2" fmla="val 78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Ujetá vzdálenost</a:t>
            </a:r>
            <a:endParaRPr lang="zh-CN" altLang="en-US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238125" y="209550"/>
            <a:ext cx="2067560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sz="1800" dirty="0"/>
              <a:t>Funkce posuvu</a:t>
            </a:r>
            <a:endParaRPr lang="zh-CN" altLang="en-US" sz="1800" dirty="0"/>
          </a:p>
        </p:txBody>
      </p:sp>
      <p:sp>
        <p:nvSpPr>
          <p:cNvPr id="15" name="文本框 14"/>
          <p:cNvSpPr txBox="1"/>
          <p:nvPr/>
        </p:nvSpPr>
        <p:spPr>
          <a:xfrm>
            <a:off x="4182110" y="3686175"/>
            <a:ext cx="80098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-</a:t>
            </a:r>
            <a:r>
              <a:rPr lang="zh-CN" altLang="en-US" sz="1400" dirty="0"/>
              <a:t>】【</a:t>
            </a:r>
            <a:r>
              <a:rPr lang="en-US" altLang="zh-CN" sz="1400" dirty="0"/>
              <a:t>+</a:t>
            </a:r>
            <a:r>
              <a:rPr lang="zh-CN" altLang="en-US" sz="1400" dirty="0"/>
              <a:t>】：</a:t>
            </a:r>
            <a:r>
              <a:rPr lang="cs-CZ" altLang="zh-CN" sz="1400" dirty="0"/>
              <a:t> Nastavení rychlosti řezání </a:t>
            </a:r>
            <a:r>
              <a:rPr lang="zh-CN" altLang="en-US" sz="1400" dirty="0"/>
              <a:t>；</a:t>
            </a:r>
          </a:p>
          <a:p>
            <a:pPr marL="171450" indent="-17145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altLang="zh-CN" sz="1400" dirty="0">
                <a:sym typeface="+mn-ea"/>
              </a:rPr>
              <a:t>DIR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 Kliknutím přepnete směr otáčení nástroje </a:t>
            </a:r>
            <a:r>
              <a:rPr lang="zh-CN" altLang="en-US" sz="1400" dirty="0">
                <a:sym typeface="+mn-ea"/>
              </a:rPr>
              <a:t>；</a:t>
            </a:r>
          </a:p>
          <a:p>
            <a:pPr marL="171450" indent="-17145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altLang="zh-CN" sz="1400" dirty="0">
                <a:sym typeface="+mn-ea"/>
              </a:rPr>
              <a:t>RUN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Krátkým stisknutím spustíte a zastavíte pohyb nože</a:t>
            </a:r>
            <a:br>
              <a:rPr lang="cs-CZ" altLang="zh-CN" sz="1400" dirty="0">
                <a:sym typeface="+mn-ea"/>
              </a:rPr>
            </a:br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400" dirty="0"/>
              <a:t>Dlouhým stisknutím tlačítka [SUB-FN] přepnete funkci do režimu řezání nebo navíjení.</a:t>
            </a:r>
            <a:br>
              <a:rPr lang="cs-CZ" sz="1400" dirty="0"/>
            </a:br>
            <a:endParaRPr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400" dirty="0"/>
              <a:t>Dlouhým stisknutím tlačítka [RST/CAN] vymažete vzdálenost pohybu.</a:t>
            </a:r>
            <a:endParaRPr sz="14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775" y="717550"/>
            <a:ext cx="4563618" cy="2842165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2900045" y="933450"/>
            <a:ext cx="1114425" cy="638174"/>
          </a:xfrm>
          <a:prstGeom prst="wedgeRectCallout">
            <a:avLst>
              <a:gd name="adj1" fmla="val 107378"/>
              <a:gd name="adj2" fmla="val 757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Funkce ručního posuvu</a:t>
            </a:r>
            <a:endParaRPr lang="zh-CN" altLang="en-US" sz="1400" dirty="0"/>
          </a:p>
        </p:txBody>
      </p:sp>
      <p:sp>
        <p:nvSpPr>
          <p:cNvPr id="6" name="矩形标注 5"/>
          <p:cNvSpPr/>
          <p:nvPr/>
        </p:nvSpPr>
        <p:spPr>
          <a:xfrm>
            <a:off x="8859520" y="847725"/>
            <a:ext cx="2393315" cy="533400"/>
          </a:xfrm>
          <a:prstGeom prst="wedgeRectCallout">
            <a:avLst>
              <a:gd name="adj1" fmla="val -94330"/>
              <a:gd name="adj2" fmla="val 77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Vymaže ujetou vzdálenost</a:t>
            </a:r>
            <a:endParaRPr lang="zh-CN" altLang="en-US" sz="1400" dirty="0"/>
          </a:p>
        </p:txBody>
      </p:sp>
      <p:sp>
        <p:nvSpPr>
          <p:cNvPr id="7" name="矩形标注 6"/>
          <p:cNvSpPr/>
          <p:nvPr/>
        </p:nvSpPr>
        <p:spPr>
          <a:xfrm>
            <a:off x="2900045" y="1871980"/>
            <a:ext cx="1114425" cy="533400"/>
          </a:xfrm>
          <a:prstGeom prst="wedgeRectCallout">
            <a:avLst>
              <a:gd name="adj1" fmla="val 100541"/>
              <a:gd name="adj2" fmla="val -189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Rychlost posuvu</a:t>
            </a:r>
            <a:endParaRPr lang="zh-CN" altLang="en-US" sz="1400" dirty="0"/>
          </a:p>
        </p:txBody>
      </p:sp>
      <p:sp>
        <p:nvSpPr>
          <p:cNvPr id="8" name="矩形标注 7"/>
          <p:cNvSpPr/>
          <p:nvPr/>
        </p:nvSpPr>
        <p:spPr>
          <a:xfrm>
            <a:off x="8859520" y="1871980"/>
            <a:ext cx="2393315" cy="533400"/>
          </a:xfrm>
          <a:prstGeom prst="wedgeRectCallout">
            <a:avLst>
              <a:gd name="adj1" fmla="val -92621"/>
              <a:gd name="adj2" fmla="val 78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Vzdálenost, která byla posunuta</a:t>
            </a:r>
            <a:endParaRPr lang="zh-CN" altLang="en-US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238125" y="209550"/>
            <a:ext cx="3038475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dirty="0"/>
              <a:t>Funkce ručního posuvu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014470" y="3914775"/>
            <a:ext cx="72377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sz="1400" dirty="0"/>
              <a:t>[←] [→] : </a:t>
            </a:r>
            <a:r>
              <a:rPr lang="cs-CZ" sz="1400" dirty="0"/>
              <a:t>Posouvání nástroje doleva a doprava </a:t>
            </a:r>
            <a:r>
              <a:rPr lang="zh-CN" altLang="en-US" sz="1400" dirty="0"/>
              <a:t>；</a:t>
            </a:r>
          </a:p>
          <a:p>
            <a:pPr marL="171450" indent="-17145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>
                <a:sym typeface="+mn-ea"/>
              </a:rPr>
              <a:t>Krátké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Stisknutím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tlačítka</a:t>
            </a:r>
            <a:r>
              <a:rPr lang="en-US" sz="1400" dirty="0">
                <a:sym typeface="+mn-ea"/>
              </a:rPr>
              <a:t> [SUB-FN] </a:t>
            </a:r>
            <a:r>
              <a:rPr lang="en-US" sz="1400" dirty="0" err="1">
                <a:sym typeface="+mn-ea"/>
              </a:rPr>
              <a:t>přepnete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rychlost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pohybu</a:t>
            </a:r>
            <a:r>
              <a:rPr lang="en-US" sz="1400" dirty="0">
                <a:sym typeface="+mn-ea"/>
              </a:rPr>
              <a:t>, 400-9600Hz/</a:t>
            </a:r>
            <a:r>
              <a:rPr lang="en-US" sz="1400" dirty="0" err="1">
                <a:sym typeface="+mn-ea"/>
              </a:rPr>
              <a:t>SEC；Rychlost</a:t>
            </a:r>
            <a:r>
              <a:rPr lang="en-US" sz="1400" dirty="0">
                <a:sym typeface="+mn-ea"/>
              </a:rPr>
              <a:t> se </a:t>
            </a:r>
            <a:r>
              <a:rPr lang="en-US" sz="1400" dirty="0" err="1">
                <a:sym typeface="+mn-ea"/>
              </a:rPr>
              <a:t>nastavuje</a:t>
            </a:r>
            <a:r>
              <a:rPr lang="en-US" sz="1400" dirty="0">
                <a:sym typeface="+mn-ea"/>
              </a:rPr>
              <a:t> v </a:t>
            </a:r>
            <a:r>
              <a:rPr lang="en-US" sz="1400" dirty="0" err="1">
                <a:sym typeface="+mn-ea"/>
              </a:rPr>
              <a:t>cyklech。Čím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vyšší</a:t>
            </a:r>
            <a:r>
              <a:rPr lang="en-US" sz="1400" dirty="0">
                <a:sym typeface="+mn-ea"/>
              </a:rPr>
              <a:t> je </a:t>
            </a:r>
            <a:r>
              <a:rPr lang="en-US" sz="1400" dirty="0" err="1">
                <a:sym typeface="+mn-ea"/>
              </a:rPr>
              <a:t>frekvence</a:t>
            </a:r>
            <a:r>
              <a:rPr lang="en-US" sz="1400" dirty="0">
                <a:sym typeface="+mn-ea"/>
              </a:rPr>
              <a:t>, </a:t>
            </a:r>
            <a:r>
              <a:rPr lang="en-US" sz="1400" dirty="0" err="1">
                <a:sym typeface="+mn-ea"/>
              </a:rPr>
              <a:t>tím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vyšší</a:t>
            </a:r>
            <a:r>
              <a:rPr lang="en-US" sz="1400" dirty="0">
                <a:sym typeface="+mn-ea"/>
              </a:rPr>
              <a:t> je </a:t>
            </a:r>
            <a:r>
              <a:rPr lang="en-US" sz="1400" dirty="0" err="1">
                <a:sym typeface="+mn-ea"/>
              </a:rPr>
              <a:t>rychlost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posuvu</a:t>
            </a:r>
            <a:r>
              <a:rPr lang="en-US" sz="1400" dirty="0">
                <a:sym typeface="+mn-ea"/>
              </a:rPr>
              <a:t> </a:t>
            </a:r>
            <a:r>
              <a:rPr lang="zh-CN" altLang="en-US" sz="1400" dirty="0">
                <a:sym typeface="+mn-ea"/>
              </a:rPr>
              <a:t>。</a:t>
            </a:r>
          </a:p>
          <a:p>
            <a:pPr marL="171450" indent="-171450">
              <a:buFont typeface="Wingdings" panose="05000000000000000000" charset="0"/>
              <a:buChar char="u"/>
            </a:pPr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Krátké</a:t>
            </a:r>
            <a:r>
              <a:rPr lang="en-US" sz="1400" dirty="0"/>
              <a:t> </a:t>
            </a:r>
            <a:r>
              <a:rPr lang="en-US" sz="1400" dirty="0" err="1"/>
              <a:t>Stisknutím</a:t>
            </a:r>
            <a:r>
              <a:rPr lang="en-US" sz="1400" dirty="0"/>
              <a:t> </a:t>
            </a:r>
            <a:r>
              <a:rPr lang="en-US" sz="1400" dirty="0" err="1"/>
              <a:t>tlačítka</a:t>
            </a:r>
            <a:r>
              <a:rPr lang="en-US" sz="1400" dirty="0"/>
              <a:t> [RST/CAN] </a:t>
            </a:r>
            <a:r>
              <a:rPr lang="en-US" sz="1400" dirty="0" err="1"/>
              <a:t>vymažete</a:t>
            </a:r>
            <a:r>
              <a:rPr lang="en-US" sz="1400" dirty="0"/>
              <a:t> </a:t>
            </a:r>
            <a:r>
              <a:rPr lang="en-US" sz="1400" dirty="0" err="1"/>
              <a:t>vzdálenost</a:t>
            </a:r>
            <a:r>
              <a:rPr lang="en-US" sz="1400" dirty="0"/>
              <a:t> </a:t>
            </a:r>
            <a:r>
              <a:rPr lang="en-US" sz="1400" dirty="0" err="1"/>
              <a:t>pohybu</a:t>
            </a:r>
            <a:r>
              <a:rPr lang="en-US" sz="1400" dirty="0"/>
              <a:t>.</a:t>
            </a:r>
            <a:endParaRPr sz="1400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180" y="730250"/>
            <a:ext cx="4548473" cy="2816923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2900045" y="933450"/>
            <a:ext cx="1114425" cy="533400"/>
          </a:xfrm>
          <a:prstGeom prst="wedgeRectCallout">
            <a:avLst>
              <a:gd name="adj1" fmla="val 107378"/>
              <a:gd name="adj2" fmla="val 757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Dělící funkce</a:t>
            </a:r>
            <a:endParaRPr lang="zh-CN" altLang="en-US" sz="1400" dirty="0"/>
          </a:p>
        </p:txBody>
      </p:sp>
      <p:sp>
        <p:nvSpPr>
          <p:cNvPr id="6" name="矩形标注 5"/>
          <p:cNvSpPr/>
          <p:nvPr/>
        </p:nvSpPr>
        <p:spPr>
          <a:xfrm>
            <a:off x="8782685" y="933450"/>
            <a:ext cx="1276350" cy="533400"/>
          </a:xfrm>
          <a:prstGeom prst="wedgeRectCallout">
            <a:avLst>
              <a:gd name="adj1" fmla="val -94330"/>
              <a:gd name="adj2" fmla="val 77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err="1"/>
              <a:t>Úhel</a:t>
            </a:r>
            <a:r>
              <a:rPr lang="en-US" altLang="zh-CN" sz="1400" dirty="0"/>
              <a:t> </a:t>
            </a:r>
            <a:r>
              <a:rPr lang="en-US" altLang="zh-CN" sz="1400" dirty="0" err="1"/>
              <a:t>na</a:t>
            </a:r>
            <a:r>
              <a:rPr lang="en-US" altLang="zh-CN" sz="1400" dirty="0"/>
              <a:t> </a:t>
            </a:r>
            <a:r>
              <a:rPr lang="en-US" altLang="zh-CN" sz="1400" dirty="0" err="1"/>
              <a:t>nulu</a:t>
            </a:r>
            <a:endParaRPr lang="en-US" altLang="zh-CN" sz="1400" dirty="0"/>
          </a:p>
        </p:txBody>
      </p:sp>
      <p:sp>
        <p:nvSpPr>
          <p:cNvPr id="7" name="矩形标注 6"/>
          <p:cNvSpPr/>
          <p:nvPr/>
        </p:nvSpPr>
        <p:spPr>
          <a:xfrm>
            <a:off x="1891665" y="1871980"/>
            <a:ext cx="2122805" cy="533400"/>
          </a:xfrm>
          <a:prstGeom prst="wedgeRectCallout">
            <a:avLst>
              <a:gd name="adj1" fmla="val 100541"/>
              <a:gd name="adj2" fmla="val -189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400" dirty="0"/>
              <a:t> </a:t>
            </a:r>
            <a:r>
              <a:rPr lang="cs-CZ" altLang="zh-CN" sz="1400" dirty="0"/>
              <a:t>Úhel otáčení sklíčidla</a:t>
            </a:r>
            <a:endParaRPr lang="zh-CN" altLang="en-US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238125" y="209550"/>
            <a:ext cx="2661920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dirty="0"/>
              <a:t>Dělící funkce</a:t>
            </a:r>
            <a:br>
              <a:rPr lang="cs-CZ" altLang="zh-CN" dirty="0"/>
            </a:br>
            <a:r>
              <a:rPr lang="zh-CN" altLang="cs-CZ" dirty="0"/>
              <a:t>（</a:t>
            </a:r>
            <a:r>
              <a:rPr lang="cs-CZ" altLang="zh-CN" dirty="0"/>
              <a:t>volitelná</a:t>
            </a:r>
            <a:r>
              <a:rPr lang="zh-CN" altLang="cs-CZ" dirty="0"/>
              <a:t>）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710305" y="4178935"/>
            <a:ext cx="65424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charset="0"/>
              <a:buNone/>
            </a:pPr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Krátké</a:t>
            </a:r>
            <a:r>
              <a:rPr lang="en-US" sz="1400" dirty="0"/>
              <a:t> </a:t>
            </a:r>
            <a:r>
              <a:rPr lang="en-US" sz="1400" dirty="0" err="1"/>
              <a:t>Stisknutím</a:t>
            </a:r>
            <a:r>
              <a:rPr lang="en-US" sz="1400" dirty="0"/>
              <a:t> </a:t>
            </a:r>
            <a:r>
              <a:rPr lang="en-US" sz="1400" dirty="0" err="1"/>
              <a:t>tlačítka</a:t>
            </a:r>
            <a:r>
              <a:rPr lang="en-US" sz="1400" dirty="0"/>
              <a:t> [DIR] </a:t>
            </a:r>
            <a:r>
              <a:rPr lang="en-US" sz="1400" dirty="0" err="1"/>
              <a:t>přepnete</a:t>
            </a:r>
            <a:r>
              <a:rPr lang="en-US" sz="1400" dirty="0"/>
              <a:t> </a:t>
            </a:r>
            <a:r>
              <a:rPr lang="en-US" sz="1400" dirty="0" err="1"/>
              <a:t>směr</a:t>
            </a:r>
            <a:r>
              <a:rPr lang="en-US" sz="1400" dirty="0"/>
              <a:t> </a:t>
            </a:r>
            <a:r>
              <a:rPr lang="en-US" sz="1400" dirty="0" err="1"/>
              <a:t>úhlu</a:t>
            </a:r>
            <a:r>
              <a:rPr lang="en-US" sz="1400" dirty="0"/>
              <a:t>.</a:t>
            </a:r>
            <a:endParaRPr sz="1400" dirty="0"/>
          </a:p>
          <a:p>
            <a:pPr indent="0">
              <a:buFont typeface="Wingdings" panose="05000000000000000000" charset="0"/>
              <a:buNone/>
            </a:pPr>
            <a:endParaRPr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Krátce</a:t>
            </a:r>
            <a:r>
              <a:rPr lang="en-US" sz="1400" dirty="0"/>
              <a:t> </a:t>
            </a:r>
            <a:r>
              <a:rPr lang="en-US" sz="1400" dirty="0" err="1"/>
              <a:t>stiskněte</a:t>
            </a:r>
            <a:r>
              <a:rPr lang="en-US" sz="1400" dirty="0"/>
              <a:t> </a:t>
            </a:r>
            <a:r>
              <a:rPr lang="en-US" sz="1400" dirty="0" err="1"/>
              <a:t>tlačítko</a:t>
            </a:r>
            <a:r>
              <a:rPr lang="en-US" sz="1400" dirty="0"/>
              <a:t> [RST/CAN] pro </a:t>
            </a:r>
            <a:r>
              <a:rPr lang="en-US" sz="1400" dirty="0" err="1"/>
              <a:t>vymazání</a:t>
            </a:r>
            <a:r>
              <a:rPr lang="en-US" sz="1400" dirty="0"/>
              <a:t> </a:t>
            </a:r>
            <a:r>
              <a:rPr lang="en-US" sz="1400" dirty="0" err="1"/>
              <a:t>úhlu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nulu</a:t>
            </a:r>
            <a:r>
              <a:rPr lang="en-US" sz="1400" dirty="0"/>
              <a:t>.</a:t>
            </a:r>
            <a:endParaRPr sz="1400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4295" y="212027"/>
            <a:ext cx="4558569" cy="2816923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804545" y="1035050"/>
            <a:ext cx="1114425" cy="533400"/>
          </a:xfrm>
          <a:prstGeom prst="wedgeRectCallout">
            <a:avLst>
              <a:gd name="adj1" fmla="val 112848"/>
              <a:gd name="adj2" fmla="val -3204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err="1"/>
              <a:t>Řezání</a:t>
            </a:r>
            <a:r>
              <a:rPr lang="en-US" altLang="zh-CN" sz="1400" dirty="0"/>
              <a:t> </a:t>
            </a:r>
            <a:r>
              <a:rPr lang="en-US" altLang="zh-CN" sz="1400" dirty="0" err="1"/>
              <a:t>závitů</a:t>
            </a:r>
            <a:endParaRPr lang="en-US" altLang="zh-CN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147955" y="203200"/>
            <a:ext cx="1661160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Řezání</a:t>
            </a:r>
            <a:r>
              <a:rPr lang="en-US" altLang="zh-CN" dirty="0"/>
              <a:t> </a:t>
            </a:r>
            <a:r>
              <a:rPr lang="en-US" altLang="zh-CN" dirty="0" err="1"/>
              <a:t>zavitů</a:t>
            </a:r>
            <a:endParaRPr lang="en-US" altLang="zh-CN" dirty="0"/>
          </a:p>
        </p:txBody>
      </p:sp>
      <p:sp>
        <p:nvSpPr>
          <p:cNvPr id="15" name="文本框 14"/>
          <p:cNvSpPr txBox="1"/>
          <p:nvPr/>
        </p:nvSpPr>
        <p:spPr>
          <a:xfrm>
            <a:off x="147955" y="3059567"/>
            <a:ext cx="120446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Krátce</a:t>
            </a:r>
            <a:r>
              <a:rPr lang="en-US" sz="1400" dirty="0"/>
              <a:t> </a:t>
            </a:r>
            <a:r>
              <a:rPr lang="en-US" sz="1400" dirty="0" err="1"/>
              <a:t>Stiskněte</a:t>
            </a:r>
            <a:r>
              <a:rPr lang="en-US" sz="1400" dirty="0"/>
              <a:t> </a:t>
            </a:r>
            <a:r>
              <a:rPr lang="en-US" sz="1400" dirty="0" err="1"/>
              <a:t>tlačítko</a:t>
            </a:r>
            <a:r>
              <a:rPr lang="en-US" sz="1400" dirty="0"/>
              <a:t> [SUB-FN] pro </a:t>
            </a:r>
            <a:r>
              <a:rPr lang="en-US" sz="1400" dirty="0" err="1"/>
              <a:t>vstup</a:t>
            </a:r>
            <a:r>
              <a:rPr lang="en-US" sz="1400" dirty="0"/>
              <a:t> do </a:t>
            </a:r>
            <a:r>
              <a:rPr lang="en-US" sz="1400" dirty="0" err="1"/>
              <a:t>nastavení</a:t>
            </a:r>
            <a:r>
              <a:rPr lang="en-US" sz="1400" dirty="0"/>
              <a:t> </a:t>
            </a:r>
            <a:r>
              <a:rPr lang="en-US" sz="1400" dirty="0" err="1"/>
              <a:t>parametrů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r>
              <a:rPr lang="en-US" sz="1400" dirty="0"/>
              <a:t> </a:t>
            </a:r>
            <a:r>
              <a:rPr lang="en-US" sz="1400" dirty="0" err="1"/>
              <a:t>šroubového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r>
              <a:rPr lang="en-US" sz="1400" dirty="0"/>
              <a:t>：.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[Thread standard]：</a:t>
            </a:r>
            <a:r>
              <a:rPr lang="en-US" sz="1400" dirty="0" err="1"/>
              <a:t>Závitový</a:t>
            </a:r>
            <a:r>
              <a:rPr lang="en-US" sz="1400" dirty="0"/>
              <a:t> </a:t>
            </a:r>
            <a:r>
              <a:rPr lang="en-US" sz="1400" dirty="0" err="1"/>
              <a:t>systém</a:t>
            </a:r>
            <a:r>
              <a:rPr lang="en-US" sz="1400" dirty="0"/>
              <a:t>, </a:t>
            </a:r>
            <a:r>
              <a:rPr lang="en-US" sz="1400" dirty="0" err="1"/>
              <a:t>metrický</a:t>
            </a:r>
            <a:r>
              <a:rPr lang="en-US" sz="1400" dirty="0"/>
              <a:t> </a:t>
            </a:r>
            <a:r>
              <a:rPr lang="en-US" sz="1400" dirty="0" err="1"/>
              <a:t>systém</a:t>
            </a:r>
            <a:r>
              <a:rPr lang="en-US" sz="1400" dirty="0"/>
              <a:t>, </a:t>
            </a:r>
            <a:r>
              <a:rPr lang="en-US" sz="1400" dirty="0" err="1"/>
              <a:t>britský</a:t>
            </a:r>
            <a:r>
              <a:rPr lang="en-US" sz="1400" dirty="0"/>
              <a:t> </a:t>
            </a:r>
            <a:r>
              <a:rPr lang="en-US" sz="1400" dirty="0" err="1"/>
              <a:t>systém</a:t>
            </a:r>
            <a:r>
              <a:rPr lang="en-US" sz="1400" dirty="0"/>
              <a:t>, </a:t>
            </a:r>
            <a:r>
              <a:rPr lang="en-US" sz="1400" dirty="0" err="1"/>
              <a:t>libovolný</a:t>
            </a:r>
            <a:r>
              <a:rPr lang="en-US" sz="1400" dirty="0"/>
              <a:t> </a:t>
            </a:r>
            <a:r>
              <a:rPr lang="en-US" sz="1400" dirty="0" err="1"/>
              <a:t>systém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[Thread size]：</a:t>
            </a:r>
            <a:r>
              <a:rPr lang="en-US" sz="1400" dirty="0" err="1"/>
              <a:t>Velikost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[Thread </a:t>
            </a:r>
            <a:r>
              <a:rPr lang="en-US" sz="1400" dirty="0" err="1"/>
              <a:t>lenght</a:t>
            </a:r>
            <a:r>
              <a:rPr lang="en-US" sz="1400" dirty="0"/>
              <a:t>]：</a:t>
            </a:r>
            <a:r>
              <a:rPr lang="en-US" sz="1400" dirty="0" err="1"/>
              <a:t>Délka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Thread Direction</a:t>
            </a:r>
            <a:r>
              <a:rPr lang="en-US" sz="1400" dirty="0"/>
              <a:t>]：</a:t>
            </a:r>
            <a:r>
              <a:rPr lang="en-US" sz="1400" dirty="0" err="1"/>
              <a:t>Směr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r>
              <a:rPr lang="en-US" sz="1400" dirty="0"/>
              <a:t>, </a:t>
            </a:r>
            <a:r>
              <a:rPr lang="en-US" sz="1400" dirty="0" err="1"/>
              <a:t>levý</a:t>
            </a:r>
            <a:r>
              <a:rPr lang="en-US" sz="1400" dirty="0"/>
              <a:t> </a:t>
            </a:r>
            <a:r>
              <a:rPr lang="en-US" sz="1400" dirty="0" err="1"/>
              <a:t>šroub</a:t>
            </a:r>
            <a:r>
              <a:rPr lang="en-US" sz="1400" dirty="0"/>
              <a:t>, </a:t>
            </a:r>
            <a:r>
              <a:rPr lang="en-US" sz="1400" dirty="0" err="1"/>
              <a:t>pravý</a:t>
            </a:r>
            <a:r>
              <a:rPr lang="en-US" sz="1400" dirty="0"/>
              <a:t> </a:t>
            </a:r>
            <a:r>
              <a:rPr lang="en-US" sz="1400" dirty="0" err="1"/>
              <a:t>šroub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Start up Mode</a:t>
            </a:r>
            <a:r>
              <a:rPr lang="en-US" sz="1400" dirty="0"/>
              <a:t>]：</a:t>
            </a:r>
            <a:r>
              <a:rPr lang="en-US" sz="1400" dirty="0" err="1"/>
              <a:t>Režim</a:t>
            </a:r>
            <a:r>
              <a:rPr lang="en-US" sz="1400" dirty="0"/>
              <a:t> </a:t>
            </a:r>
            <a:r>
              <a:rPr lang="en-US" sz="1400" dirty="0" err="1"/>
              <a:t>otáčení</a:t>
            </a:r>
            <a:r>
              <a:rPr lang="en-US" sz="1400" dirty="0"/>
              <a:t>: </a:t>
            </a:r>
            <a:r>
              <a:rPr lang="en-US" sz="1400" dirty="0" err="1"/>
              <a:t>ruční</a:t>
            </a:r>
            <a:r>
              <a:rPr lang="en-US" sz="1400" dirty="0"/>
              <a:t> </a:t>
            </a:r>
            <a:r>
              <a:rPr lang="en-US" sz="1400" dirty="0" err="1"/>
              <a:t>spuštění</a:t>
            </a:r>
            <a:r>
              <a:rPr lang="en-US" sz="1400" dirty="0"/>
              <a:t>, </a:t>
            </a:r>
            <a:r>
              <a:rPr lang="en-US" sz="1400" dirty="0" err="1"/>
              <a:t>automatické</a:t>
            </a:r>
            <a:r>
              <a:rPr lang="en-US" sz="1400" dirty="0"/>
              <a:t> </a:t>
            </a:r>
            <a:r>
              <a:rPr lang="en-US" sz="1400" dirty="0" err="1"/>
              <a:t>spuštění</a:t>
            </a:r>
            <a:r>
              <a:rPr lang="en-US" sz="1400" dirty="0"/>
              <a:t>, </a:t>
            </a:r>
            <a:r>
              <a:rPr lang="en-US" sz="1400" dirty="0" err="1"/>
              <a:t>zpožděné</a:t>
            </a:r>
            <a:r>
              <a:rPr lang="en-US" sz="1400" dirty="0"/>
              <a:t> </a:t>
            </a:r>
            <a:r>
              <a:rPr lang="en-US" sz="1400" dirty="0" err="1"/>
              <a:t>automatické</a:t>
            </a:r>
            <a:r>
              <a:rPr lang="en-US" sz="1400" dirty="0"/>
              <a:t> </a:t>
            </a:r>
            <a:r>
              <a:rPr lang="en-US" sz="1400" dirty="0" err="1"/>
              <a:t>spuštění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Backing Mode</a:t>
            </a:r>
            <a:r>
              <a:rPr lang="en-US" sz="1400" dirty="0"/>
              <a:t>]：</a:t>
            </a:r>
            <a:r>
              <a:rPr lang="en-US" sz="1400" dirty="0" err="1"/>
              <a:t>Způsob</a:t>
            </a:r>
            <a:r>
              <a:rPr lang="en-US" sz="1400" dirty="0"/>
              <a:t> </a:t>
            </a:r>
            <a:r>
              <a:rPr lang="en-US" sz="1400" dirty="0" err="1"/>
              <a:t>návratu</a:t>
            </a:r>
            <a:r>
              <a:rPr lang="en-US" sz="1400" dirty="0"/>
              <a:t> </a:t>
            </a:r>
            <a:r>
              <a:rPr lang="en-US" sz="1400" dirty="0" err="1"/>
              <a:t>nástroje</a:t>
            </a:r>
            <a:r>
              <a:rPr lang="en-US" sz="1400" dirty="0"/>
              <a:t> do </a:t>
            </a:r>
            <a:r>
              <a:rPr lang="en-US" sz="1400" dirty="0" err="1"/>
              <a:t>výchozího</a:t>
            </a:r>
            <a:r>
              <a:rPr lang="en-US" sz="1400" dirty="0"/>
              <a:t> </a:t>
            </a:r>
            <a:r>
              <a:rPr lang="en-US" sz="1400" dirty="0" err="1"/>
              <a:t>bodu</a:t>
            </a:r>
            <a:r>
              <a:rPr lang="en-US" sz="1400" dirty="0"/>
              <a:t>: </a:t>
            </a:r>
            <a:r>
              <a:rPr lang="en-US" sz="1400" dirty="0" err="1"/>
              <a:t>ruční</a:t>
            </a:r>
            <a:r>
              <a:rPr lang="en-US" sz="1400" dirty="0"/>
              <a:t> </a:t>
            </a:r>
            <a:r>
              <a:rPr lang="en-US" sz="1400" dirty="0" err="1"/>
              <a:t>návrat</a:t>
            </a:r>
            <a:r>
              <a:rPr lang="en-US" sz="1400" dirty="0"/>
              <a:t> </a:t>
            </a:r>
            <a:r>
              <a:rPr lang="en-US" sz="1400" dirty="0" err="1"/>
              <a:t>tlačítkem</a:t>
            </a:r>
            <a:r>
              <a:rPr lang="en-US" sz="1400" dirty="0"/>
              <a:t>, </a:t>
            </a:r>
            <a:r>
              <a:rPr lang="en-US" sz="1400" dirty="0" err="1"/>
              <a:t>automatický</a:t>
            </a:r>
            <a:r>
              <a:rPr lang="en-US" sz="1400" dirty="0"/>
              <a:t> </a:t>
            </a:r>
            <a:r>
              <a:rPr lang="en-US" sz="1400" dirty="0" err="1"/>
              <a:t>návrat</a:t>
            </a:r>
            <a:r>
              <a:rPr lang="en-US" sz="1400" dirty="0"/>
              <a:t>, </a:t>
            </a:r>
            <a:r>
              <a:rPr lang="en-US" sz="1400" dirty="0" err="1"/>
              <a:t>zpožděný</a:t>
            </a:r>
            <a:r>
              <a:rPr lang="en-US" sz="1400" dirty="0"/>
              <a:t> </a:t>
            </a:r>
            <a:r>
              <a:rPr lang="en-US" sz="1400" dirty="0" err="1"/>
              <a:t>automatický</a:t>
            </a:r>
            <a:r>
              <a:rPr lang="en-US" sz="1400" dirty="0"/>
              <a:t> </a:t>
            </a:r>
            <a:r>
              <a:rPr lang="en-US" sz="1400" dirty="0" err="1"/>
              <a:t>návrat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Delay Times </a:t>
            </a:r>
            <a:r>
              <a:rPr lang="en-US" sz="1400" dirty="0"/>
              <a:t>(sec)]：</a:t>
            </a:r>
            <a:r>
              <a:rPr lang="en-US" sz="1400" dirty="0" err="1"/>
              <a:t>Doba</a:t>
            </a:r>
            <a:r>
              <a:rPr lang="en-US" sz="1400" dirty="0"/>
              <a:t> </a:t>
            </a:r>
            <a:r>
              <a:rPr lang="en-US" sz="1400" dirty="0" err="1"/>
              <a:t>zpoždění</a:t>
            </a:r>
            <a:r>
              <a:rPr lang="en-US" sz="1400" dirty="0"/>
              <a:t>. </a:t>
            </a:r>
            <a:r>
              <a:rPr lang="en-US" sz="1400" dirty="0" err="1"/>
              <a:t>Tento</a:t>
            </a:r>
            <a:r>
              <a:rPr lang="en-US" sz="1400" dirty="0"/>
              <a:t> </a:t>
            </a:r>
            <a:r>
              <a:rPr lang="en-US" sz="1400" dirty="0" err="1"/>
              <a:t>parametr</a:t>
            </a:r>
            <a:r>
              <a:rPr lang="en-US" sz="1400" dirty="0"/>
              <a:t> je </a:t>
            </a:r>
            <a:r>
              <a:rPr lang="en-US" sz="1400" dirty="0" err="1"/>
              <a:t>platný</a:t>
            </a:r>
            <a:r>
              <a:rPr lang="en-US" sz="1400" dirty="0"/>
              <a:t> </a:t>
            </a:r>
            <a:r>
              <a:rPr lang="en-US" sz="1400" dirty="0" err="1"/>
              <a:t>pouze</a:t>
            </a:r>
            <a:r>
              <a:rPr lang="en-US" sz="1400" dirty="0"/>
              <a:t> </a:t>
            </a:r>
            <a:r>
              <a:rPr lang="en-US" sz="1400" dirty="0" err="1"/>
              <a:t>při</a:t>
            </a:r>
            <a:r>
              <a:rPr lang="en-US" sz="1400" dirty="0"/>
              <a:t> </a:t>
            </a:r>
            <a:r>
              <a:rPr lang="en-US" sz="1400" dirty="0" err="1"/>
              <a:t>použití</a:t>
            </a:r>
            <a:r>
              <a:rPr lang="en-US" sz="1400" dirty="0"/>
              <a:t> </a:t>
            </a:r>
            <a:r>
              <a:rPr lang="en-US" sz="1400" dirty="0" err="1"/>
              <a:t>režimu</a:t>
            </a:r>
            <a:r>
              <a:rPr lang="en-US" sz="1400" dirty="0"/>
              <a:t> </a:t>
            </a:r>
            <a:r>
              <a:rPr lang="en-US" sz="1400" dirty="0" err="1"/>
              <a:t>zpoždění</a:t>
            </a:r>
            <a:r>
              <a:rPr lang="en-US" sz="1400" dirty="0"/>
              <a:t>；</a:t>
            </a:r>
          </a:p>
          <a:p>
            <a:endParaRPr lang="zh-CN" altLang="en-US" sz="1400" dirty="0"/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Po nastavení dlouhým stisknutím tlačítka [FN] uložíte nastavení a spustíte řezání závitu；.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Spusťte otáčení vřetena, krátce stiskněte klávesu [RUN], začněte soustružit；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Po dokončení soustružení se zobrazí výzva [</a:t>
            </a:r>
            <a:r>
              <a:rPr lang="cs-CZ" sz="1400" dirty="0" err="1"/>
              <a:t>Back</a:t>
            </a:r>
            <a:r>
              <a:rPr lang="cs-CZ" sz="1400" dirty="0"/>
              <a:t> </a:t>
            </a:r>
            <a:r>
              <a:rPr lang="cs-CZ" sz="1400" dirty="0" err="1"/>
              <a:t>Cutter</a:t>
            </a:r>
            <a:r>
              <a:rPr lang="cs-CZ" sz="1400" dirty="0"/>
              <a:t>], ukončete nástroj a poté stiskněte klávesu [RUN], nástroj se automaticky vrátí do výchozího bodu；.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Když se nástroj vrátí do výchozího bodu, vyzvěte [</a:t>
            </a:r>
            <a:r>
              <a:rPr lang="cs-CZ" sz="1400" dirty="0" err="1"/>
              <a:t>Feed</a:t>
            </a:r>
            <a:r>
              <a:rPr lang="cs-CZ" sz="1400" dirty="0"/>
              <a:t> </a:t>
            </a:r>
            <a:r>
              <a:rPr lang="cs-CZ" sz="1400" dirty="0" err="1"/>
              <a:t>Cutter</a:t>
            </a:r>
            <a:r>
              <a:rPr lang="cs-CZ" sz="1400" dirty="0"/>
              <a:t>], zadejte nástroj, poté stiskněte klávesu [RUN] pro spuštění dalšího cyklu obrábění.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Po dokončení řezání závitu krátkým stisknutím tlačítka [FN] (nebo dlouhým stisknutím tlačítka [RST/CAN]) ukončete funkci otáčení závitu a vraťte se k funkci automatického chodu nástroje.</a:t>
            </a:r>
            <a:endParaRPr sz="1400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5618" y="209641"/>
            <a:ext cx="4553585" cy="2806700"/>
          </a:xfrm>
          <a:prstGeom prst="rect">
            <a:avLst/>
          </a:prstGeom>
        </p:spPr>
      </p:pic>
      <p:sp>
        <p:nvSpPr>
          <p:cNvPr id="12" name="矩形标注 11"/>
          <p:cNvSpPr/>
          <p:nvPr/>
        </p:nvSpPr>
        <p:spPr>
          <a:xfrm>
            <a:off x="6252844" y="420370"/>
            <a:ext cx="1417955" cy="533400"/>
          </a:xfrm>
          <a:prstGeom prst="wedgeRectCallout">
            <a:avLst>
              <a:gd name="adj1" fmla="val 67878"/>
              <a:gd name="adj2" fmla="val 5744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Pravý</a:t>
            </a:r>
            <a:r>
              <a:rPr lang="en-US" altLang="zh-CN" sz="1400" dirty="0"/>
              <a:t> </a:t>
            </a:r>
            <a:r>
              <a:rPr lang="cs-CZ" altLang="zh-CN" sz="1400" dirty="0"/>
              <a:t>závit,</a:t>
            </a:r>
            <a:r>
              <a:rPr lang="en-US" altLang="zh-CN" sz="1400" dirty="0"/>
              <a:t> </a:t>
            </a:r>
            <a:r>
              <a:rPr lang="cs-CZ" altLang="zh-CN" sz="1400" dirty="0"/>
              <a:t>stoupání</a:t>
            </a:r>
            <a:r>
              <a:rPr lang="en-US" altLang="zh-CN" sz="1400" dirty="0"/>
              <a:t> 1 mm</a:t>
            </a:r>
          </a:p>
        </p:txBody>
      </p:sp>
      <p:sp>
        <p:nvSpPr>
          <p:cNvPr id="13" name="矩形标注 12"/>
          <p:cNvSpPr/>
          <p:nvPr/>
        </p:nvSpPr>
        <p:spPr>
          <a:xfrm>
            <a:off x="10896599" y="255587"/>
            <a:ext cx="1114425" cy="533400"/>
          </a:xfrm>
          <a:prstGeom prst="wedgeRectCallout">
            <a:avLst>
              <a:gd name="adj1" fmla="val -55014"/>
              <a:gd name="adj2" fmla="val 10872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Otáčky vřetene</a:t>
            </a:r>
            <a:endParaRPr lang="zh-CN" sz="1400" dirty="0"/>
          </a:p>
        </p:txBody>
      </p:sp>
      <p:sp>
        <p:nvSpPr>
          <p:cNvPr id="14" name="矩形标注 13"/>
          <p:cNvSpPr/>
          <p:nvPr/>
        </p:nvSpPr>
        <p:spPr>
          <a:xfrm>
            <a:off x="6334942" y="1856422"/>
            <a:ext cx="1114425" cy="763210"/>
          </a:xfrm>
          <a:prstGeom prst="wedgeRectCallout">
            <a:avLst>
              <a:gd name="adj1" fmla="val 81737"/>
              <a:gd name="adj2" fmla="val -1064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Celková délka obrábění </a:t>
            </a:r>
            <a:endParaRPr lang="zh-CN" sz="1400" dirty="0"/>
          </a:p>
        </p:txBody>
      </p:sp>
      <p:sp>
        <p:nvSpPr>
          <p:cNvPr id="16" name="矩形标注 15"/>
          <p:cNvSpPr/>
          <p:nvPr/>
        </p:nvSpPr>
        <p:spPr>
          <a:xfrm>
            <a:off x="10826931" y="1958340"/>
            <a:ext cx="1114425" cy="883714"/>
          </a:xfrm>
          <a:prstGeom prst="wedgeRectCallout">
            <a:avLst>
              <a:gd name="adj1" fmla="val -57578"/>
              <a:gd name="adj2" fmla="val -11714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Délka, která již byla obrobena</a:t>
            </a:r>
            <a:endParaRPr lang="zh-CN" sz="1400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3385" y="1019175"/>
            <a:ext cx="4558570" cy="2806827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116840" y="1362075"/>
            <a:ext cx="1459230" cy="638174"/>
          </a:xfrm>
          <a:prstGeom prst="wedgeRectCallout">
            <a:avLst>
              <a:gd name="adj1" fmla="val 107378"/>
              <a:gd name="adj2" fmla="val 757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>
                <a:sym typeface="+mn-ea"/>
              </a:rPr>
              <a:t>Funkce automatického obrábění </a:t>
            </a:r>
            <a:endParaRPr lang="zh-CN" altLang="en-US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238125" y="203200"/>
            <a:ext cx="4197985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Automatické</a:t>
            </a:r>
            <a:r>
              <a:rPr lang="en-US" altLang="zh-CN" dirty="0"/>
              <a:t> </a:t>
            </a:r>
            <a:r>
              <a:rPr lang="en-US" altLang="zh-CN" dirty="0" err="1"/>
              <a:t>soustružení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1880869" y="4362450"/>
            <a:ext cx="93033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Krátké</a:t>
            </a:r>
            <a:r>
              <a:rPr lang="en-US" sz="1400" dirty="0"/>
              <a:t> </a:t>
            </a:r>
            <a:r>
              <a:rPr lang="en-US" sz="1400" dirty="0" err="1"/>
              <a:t>Stisknutím</a:t>
            </a:r>
            <a:r>
              <a:rPr lang="en-US" sz="1400" dirty="0"/>
              <a:t> </a:t>
            </a:r>
            <a:r>
              <a:rPr lang="en-US" sz="1400" dirty="0" err="1"/>
              <a:t>tlačítka</a:t>
            </a:r>
            <a:r>
              <a:rPr lang="en-US" sz="1400" dirty="0"/>
              <a:t> [SUB-FN] </a:t>
            </a:r>
            <a:r>
              <a:rPr lang="en-US" sz="1400" dirty="0" err="1"/>
              <a:t>vstoupíte</a:t>
            </a:r>
            <a:r>
              <a:rPr lang="en-US" sz="1400" dirty="0"/>
              <a:t> do </a:t>
            </a:r>
            <a:r>
              <a:rPr lang="en-US" sz="1400" dirty="0" err="1"/>
              <a:t>nastavení</a:t>
            </a:r>
            <a:r>
              <a:rPr lang="en-US" sz="1400" dirty="0"/>
              <a:t> </a:t>
            </a:r>
            <a:r>
              <a:rPr lang="en-US" sz="1400" dirty="0" err="1"/>
              <a:t>parametrů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r>
              <a:rPr lang="en-US" sz="1400" dirty="0"/>
              <a:t> </a:t>
            </a:r>
            <a:r>
              <a:rPr lang="en-US" sz="1400" dirty="0" err="1"/>
              <a:t>otáčení</a:t>
            </a:r>
            <a:r>
              <a:rPr lang="en-US" sz="1400" dirty="0"/>
              <a:t> </a:t>
            </a:r>
            <a:r>
              <a:rPr lang="en-US" sz="1400" dirty="0" err="1"/>
              <a:t>dokola</a:t>
            </a:r>
            <a:r>
              <a:rPr lang="en-US" sz="1400" dirty="0"/>
              <a:t>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When Finished</a:t>
            </a:r>
            <a:r>
              <a:rPr lang="en-US" sz="1400" dirty="0"/>
              <a:t>]：</a:t>
            </a:r>
            <a:r>
              <a:rPr lang="en-US" sz="1400" dirty="0" err="1"/>
              <a:t>Když</a:t>
            </a:r>
            <a:r>
              <a:rPr lang="en-US" sz="1400" dirty="0"/>
              <a:t> </a:t>
            </a:r>
            <a:r>
              <a:rPr lang="en-US" sz="1400" dirty="0" err="1"/>
              <a:t>nástroj</a:t>
            </a:r>
            <a:r>
              <a:rPr lang="en-US" sz="1400" dirty="0"/>
              <a:t> </a:t>
            </a:r>
            <a:r>
              <a:rPr lang="en-US" sz="1400" dirty="0" err="1"/>
              <a:t>dosáhne</a:t>
            </a:r>
            <a:r>
              <a:rPr lang="en-US" sz="1400" dirty="0"/>
              <a:t> </a:t>
            </a:r>
            <a:r>
              <a:rPr lang="en-US" sz="1400" dirty="0" err="1"/>
              <a:t>koncového</a:t>
            </a:r>
            <a:r>
              <a:rPr lang="en-US" sz="1400" dirty="0"/>
              <a:t> </a:t>
            </a:r>
            <a:r>
              <a:rPr lang="en-US" sz="1400" dirty="0" err="1"/>
              <a:t>bodu</a:t>
            </a:r>
            <a:r>
              <a:rPr lang="en-US" sz="1400" dirty="0"/>
              <a:t>, </a:t>
            </a:r>
            <a:r>
              <a:rPr lang="en-US" sz="1400" dirty="0" err="1"/>
              <a:t>zda</a:t>
            </a:r>
            <a:r>
              <a:rPr lang="en-US" sz="1400" dirty="0"/>
              <a:t> se </a:t>
            </a:r>
            <a:r>
              <a:rPr lang="en-US" sz="1400" dirty="0" err="1"/>
              <a:t>má</a:t>
            </a:r>
            <a:r>
              <a:rPr lang="en-US" sz="1400" dirty="0"/>
              <a:t> </a:t>
            </a:r>
            <a:r>
              <a:rPr lang="en-US" sz="1400" dirty="0" err="1"/>
              <a:t>zastavit</a:t>
            </a:r>
            <a:r>
              <a:rPr lang="en-US" sz="1400" dirty="0"/>
              <a:t> </a:t>
            </a:r>
            <a:r>
              <a:rPr lang="en-US" sz="1400" dirty="0" err="1"/>
              <a:t>nebo</a:t>
            </a:r>
            <a:r>
              <a:rPr lang="en-US" sz="1400" dirty="0"/>
              <a:t> </a:t>
            </a:r>
            <a:r>
              <a:rPr lang="en-US" sz="1400" dirty="0" err="1"/>
              <a:t>vrátit</a:t>
            </a:r>
            <a:r>
              <a:rPr lang="en-US" sz="1400" dirty="0"/>
              <a:t> </a:t>
            </a:r>
            <a:r>
              <a:rPr lang="en-US" sz="1400" dirty="0" err="1"/>
              <a:t>zpět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Thread Length</a:t>
            </a:r>
            <a:r>
              <a:rPr lang="en-US" sz="1400" dirty="0"/>
              <a:t>]：</a:t>
            </a:r>
            <a:r>
              <a:rPr lang="en-US" sz="1400" dirty="0" err="1"/>
              <a:t>Délka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Po </a:t>
            </a:r>
            <a:r>
              <a:rPr lang="en-US" sz="1400" dirty="0" err="1"/>
              <a:t>nastavení</a:t>
            </a:r>
            <a:r>
              <a:rPr lang="en-US" sz="1400" dirty="0"/>
              <a:t> </a:t>
            </a:r>
            <a:r>
              <a:rPr lang="en-US" sz="1400" dirty="0" err="1"/>
              <a:t>dlouze</a:t>
            </a:r>
            <a:r>
              <a:rPr lang="en-US" sz="1400" dirty="0"/>
              <a:t> </a:t>
            </a:r>
            <a:r>
              <a:rPr lang="en-US" sz="1400" dirty="0" err="1"/>
              <a:t>stiskněte</a:t>
            </a:r>
            <a:r>
              <a:rPr lang="en-US" sz="1400" dirty="0"/>
              <a:t> </a:t>
            </a:r>
            <a:r>
              <a:rPr lang="en-US" sz="1400" dirty="0" err="1"/>
              <a:t>klávesu</a:t>
            </a:r>
            <a:r>
              <a:rPr lang="en-US" sz="1400" dirty="0"/>
              <a:t> [FN] pro </a:t>
            </a:r>
            <a:r>
              <a:rPr lang="en-US" sz="1400" dirty="0" err="1"/>
              <a:t>uložení</a:t>
            </a:r>
            <a:r>
              <a:rPr lang="en-US" sz="1400" dirty="0"/>
              <a:t> </a:t>
            </a:r>
            <a:r>
              <a:rPr lang="en-US" sz="1400" dirty="0" err="1"/>
              <a:t>nastavení</a:t>
            </a:r>
            <a:r>
              <a:rPr lang="en-US" sz="1400" dirty="0"/>
              <a:t> a </a:t>
            </a:r>
            <a:r>
              <a:rPr lang="en-US" sz="1400" dirty="0" err="1"/>
              <a:t>spuštění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r>
              <a:rPr lang="en-US" sz="1400" dirty="0"/>
              <a:t> </a:t>
            </a:r>
            <a:r>
              <a:rPr lang="en-US" sz="1400" dirty="0" err="1"/>
              <a:t>soustružení</a:t>
            </a:r>
            <a:r>
              <a:rPr lang="en-US" sz="1400" dirty="0"/>
              <a:t> </a:t>
            </a:r>
            <a:r>
              <a:rPr lang="en-US" sz="1400" dirty="0" err="1"/>
              <a:t>dokola</a:t>
            </a:r>
            <a:r>
              <a:rPr lang="en-US" sz="1400" dirty="0"/>
              <a:t>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Nastavení</a:t>
            </a:r>
            <a:r>
              <a:rPr lang="en-US" sz="1400" dirty="0"/>
              <a:t> </a:t>
            </a:r>
            <a:r>
              <a:rPr lang="en-US" sz="1400" dirty="0" err="1"/>
              <a:t>rychlosti</a:t>
            </a:r>
            <a:r>
              <a:rPr lang="en-US" sz="1400" dirty="0"/>
              <a:t> </a:t>
            </a:r>
            <a:r>
              <a:rPr lang="en-US" sz="1400" dirty="0" err="1"/>
              <a:t>pohybu</a:t>
            </a:r>
            <a:r>
              <a:rPr lang="en-US" sz="1400" dirty="0"/>
              <a:t> </a:t>
            </a:r>
            <a:r>
              <a:rPr lang="en-US" sz="1400" dirty="0" err="1"/>
              <a:t>nástroje</a:t>
            </a:r>
            <a:r>
              <a:rPr lang="en-US" sz="1400" dirty="0"/>
              <a:t> v </a:t>
            </a:r>
            <a:r>
              <a:rPr lang="en-US" sz="1400" dirty="0" err="1"/>
              <a:t>souladu</a:t>
            </a:r>
            <a:r>
              <a:rPr lang="en-US" sz="1400" dirty="0"/>
              <a:t> s </a:t>
            </a:r>
            <a:r>
              <a:rPr lang="en-US" sz="1400" dirty="0" err="1"/>
              <a:t>funkcí</a:t>
            </a:r>
            <a:r>
              <a:rPr lang="en-US" sz="1400" dirty="0"/>
              <a:t> </a:t>
            </a:r>
            <a:r>
              <a:rPr lang="en-US" sz="1400" dirty="0" err="1"/>
              <a:t>pohybu</a:t>
            </a:r>
            <a:r>
              <a:rPr lang="en-US" sz="1400" dirty="0"/>
              <a:t> </a:t>
            </a:r>
            <a:r>
              <a:rPr lang="en-US" sz="1400" dirty="0" err="1"/>
              <a:t>nástroje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Krátkým</a:t>
            </a:r>
            <a:r>
              <a:rPr lang="en-US" sz="1400" dirty="0"/>
              <a:t> </a:t>
            </a:r>
            <a:r>
              <a:rPr lang="en-US" sz="1400" dirty="0" err="1"/>
              <a:t>stisknutím</a:t>
            </a:r>
            <a:r>
              <a:rPr lang="en-US" sz="1400" dirty="0"/>
              <a:t> </a:t>
            </a:r>
            <a:r>
              <a:rPr lang="en-US" sz="1400" dirty="0" err="1"/>
              <a:t>klávesy</a:t>
            </a:r>
            <a:r>
              <a:rPr lang="en-US" sz="1400" dirty="0"/>
              <a:t> [FN] </a:t>
            </a:r>
            <a:r>
              <a:rPr lang="en-US" sz="1400" dirty="0" err="1"/>
              <a:t>ukončíte</a:t>
            </a:r>
            <a:r>
              <a:rPr lang="en-US" sz="1400" dirty="0"/>
              <a:t> </a:t>
            </a:r>
            <a:r>
              <a:rPr lang="en-US" sz="1400" dirty="0" err="1"/>
              <a:t>funkci</a:t>
            </a:r>
            <a:r>
              <a:rPr lang="en-US" sz="1400" dirty="0"/>
              <a:t> </a:t>
            </a:r>
            <a:r>
              <a:rPr lang="en-US" sz="1400" dirty="0" err="1"/>
              <a:t>cyklického</a:t>
            </a:r>
            <a:r>
              <a:rPr lang="en-US" sz="1400" dirty="0"/>
              <a:t> </a:t>
            </a:r>
            <a:r>
              <a:rPr lang="en-US" sz="1400" dirty="0" err="1"/>
              <a:t>obrábění</a:t>
            </a:r>
            <a:r>
              <a:rPr lang="en-US" sz="1400" dirty="0"/>
              <a:t> a </a:t>
            </a:r>
            <a:r>
              <a:rPr lang="en-US" sz="1400" dirty="0" err="1"/>
              <a:t>vrátíte</a:t>
            </a:r>
            <a:r>
              <a:rPr lang="en-US" sz="1400" dirty="0"/>
              <a:t> se k </a:t>
            </a:r>
            <a:r>
              <a:rPr lang="en-US" sz="1400" dirty="0" err="1"/>
              <a:t>funkci</a:t>
            </a:r>
            <a:r>
              <a:rPr lang="en-US" sz="1400" dirty="0"/>
              <a:t> </a:t>
            </a:r>
            <a:r>
              <a:rPr lang="en-US" sz="1400" dirty="0" err="1"/>
              <a:t>automatického</a:t>
            </a:r>
            <a:r>
              <a:rPr lang="en-US" sz="1400" dirty="0"/>
              <a:t> </a:t>
            </a:r>
            <a:r>
              <a:rPr lang="en-US" sz="1400" dirty="0" err="1"/>
              <a:t>chodu</a:t>
            </a:r>
            <a:r>
              <a:rPr lang="en-US" sz="1400" dirty="0"/>
              <a:t> </a:t>
            </a:r>
            <a:r>
              <a:rPr lang="en-US" sz="1400" dirty="0" err="1"/>
              <a:t>nástroje</a:t>
            </a:r>
            <a:r>
              <a:rPr lang="en-US" sz="1400" dirty="0"/>
              <a:t>.</a:t>
            </a:r>
            <a:endParaRPr lang="zh-CN" altLang="en-US" sz="1400" dirty="0"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400" y="1029335"/>
            <a:ext cx="4554855" cy="2796540"/>
          </a:xfrm>
          <a:prstGeom prst="rect">
            <a:avLst/>
          </a:prstGeom>
        </p:spPr>
      </p:pic>
      <p:sp>
        <p:nvSpPr>
          <p:cNvPr id="6" name="矩形标注 5"/>
          <p:cNvSpPr/>
          <p:nvPr/>
        </p:nvSpPr>
        <p:spPr>
          <a:xfrm>
            <a:off x="9932670" y="495935"/>
            <a:ext cx="1114425" cy="533400"/>
          </a:xfrm>
          <a:prstGeom prst="wedgeRectCallout">
            <a:avLst>
              <a:gd name="adj1" fmla="val -9715"/>
              <a:gd name="adj2" fmla="val 1828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err="1"/>
              <a:t>Otáčky</a:t>
            </a:r>
            <a:r>
              <a:rPr lang="en-US" altLang="zh-CN" sz="1400" dirty="0"/>
              <a:t> </a:t>
            </a:r>
            <a:r>
              <a:rPr lang="en-US" altLang="zh-CN" sz="1400" dirty="0" err="1"/>
              <a:t>vřetene</a:t>
            </a:r>
            <a:endParaRPr lang="zh-CN" altLang="en-US" sz="1400" dirty="0"/>
          </a:p>
        </p:txBody>
      </p:sp>
      <p:sp>
        <p:nvSpPr>
          <p:cNvPr id="7" name="矩形标注 6"/>
          <p:cNvSpPr/>
          <p:nvPr/>
        </p:nvSpPr>
        <p:spPr>
          <a:xfrm>
            <a:off x="10831195" y="2508885"/>
            <a:ext cx="1114425" cy="533400"/>
          </a:xfrm>
          <a:prstGeom prst="wedgeRectCallout">
            <a:avLst>
              <a:gd name="adj1" fmla="val -72962"/>
              <a:gd name="adj2" fmla="val -6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Délka obrábění</a:t>
            </a:r>
            <a:endParaRPr lang="zh-CN" altLang="en-US" sz="1400" dirty="0"/>
          </a:p>
        </p:txBody>
      </p:sp>
      <p:sp>
        <p:nvSpPr>
          <p:cNvPr id="8" name="矩形标注 7"/>
          <p:cNvSpPr/>
          <p:nvPr/>
        </p:nvSpPr>
        <p:spPr>
          <a:xfrm>
            <a:off x="5975348" y="2560835"/>
            <a:ext cx="1114425" cy="533400"/>
          </a:xfrm>
          <a:prstGeom prst="wedgeRectCallout">
            <a:avLst>
              <a:gd name="adj1" fmla="val 62079"/>
              <a:gd name="adj2" fmla="val -903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err="1"/>
              <a:t>Rychlost</a:t>
            </a:r>
            <a:r>
              <a:rPr lang="en-US" altLang="zh-CN" sz="1400" dirty="0"/>
              <a:t> </a:t>
            </a:r>
            <a:r>
              <a:rPr lang="en-US" altLang="zh-CN" sz="1400" dirty="0" err="1"/>
              <a:t>posuvu</a:t>
            </a:r>
            <a:endParaRPr lang="en-US" altLang="zh-CN" sz="1400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对角圆角矩形 8"/>
          <p:cNvSpPr/>
          <p:nvPr/>
        </p:nvSpPr>
        <p:spPr>
          <a:xfrm>
            <a:off x="238124" y="209550"/>
            <a:ext cx="1407795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dirty="0"/>
              <a:t>Systémové</a:t>
            </a:r>
            <a:br>
              <a:rPr lang="cs-CZ" altLang="zh-CN" dirty="0"/>
            </a:br>
            <a:r>
              <a:rPr lang="cs-CZ" altLang="zh-CN" dirty="0"/>
              <a:t>nastavení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1533525" y="485775"/>
            <a:ext cx="10658475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Dlouhým stisknutím tlačítka [SET/SAVE] vstoupíte do nastavení systému；.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/>
              <a:t> Encoder Pulses </a:t>
            </a:r>
            <a:r>
              <a:rPr lang="cs-CZ" sz="1600" dirty="0"/>
              <a:t>】：počet pulsů snímače pro každou otáčku vřetena；.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/>
              <a:t> Step Motor Pulses </a:t>
            </a:r>
            <a:r>
              <a:rPr lang="cs-CZ" sz="1600" dirty="0"/>
              <a:t>】：počet dílčích pulsů krokového ovladače；.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/>
              <a:t> Lead Screw </a:t>
            </a:r>
            <a:r>
              <a:rPr lang="cs-CZ" sz="1600" dirty="0"/>
              <a:t>】：Stoupání šroubu, vzdálenost, o kterou se posune soustružnický nástroj při každé otáčce krokového motoru.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/>
              <a:t> Limited Switch 01 </a:t>
            </a:r>
            <a:r>
              <a:rPr lang="cs-CZ" sz="1600" dirty="0"/>
              <a:t>】：Akce po spuštění koncového spínače 01: zastavení nebo návrat nástroje.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Limited Switch 02 </a:t>
            </a:r>
            <a:r>
              <a:rPr lang="cs-CZ" sz="1600" dirty="0"/>
              <a:t>】：Akce po spuštění koncového spínače 02: zastavení nebo návrat nástroje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Z-Moving Frequency </a:t>
            </a:r>
            <a:r>
              <a:rPr lang="cs-CZ" sz="1600" dirty="0"/>
              <a:t>】：Při funkci pohybu, jak rychle se nástroj pohybuje;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Key Sound </a:t>
            </a:r>
            <a:r>
              <a:rPr lang="cs-CZ" sz="1600" dirty="0"/>
              <a:t>】：Zvuk klávesového spínače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cs-CZ" sz="1600" dirty="0" err="1"/>
              <a:t>Feed</a:t>
            </a:r>
            <a:r>
              <a:rPr lang="cs-CZ" sz="1600" dirty="0"/>
              <a:t> ACCEL】：Zrychlení otáčení nástroje s funkcí pohybu nástroje；.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Limit </a:t>
            </a:r>
            <a:r>
              <a:rPr lang="en-US" altLang="zh-CN" sz="1600" dirty="0" err="1">
                <a:sym typeface="+mn-ea"/>
              </a:rPr>
              <a:t>FeedingSpeed</a:t>
            </a:r>
            <a:r>
              <a:rPr lang="en-US" altLang="zh-CN" sz="1600" dirty="0">
                <a:sym typeface="+mn-ea"/>
              </a:rPr>
              <a:t> </a:t>
            </a:r>
            <a:r>
              <a:rPr lang="cs-CZ" sz="1600" dirty="0"/>
              <a:t>】：Bezpečný rozsah pojezdu nástroje, po zapnutí bude hodnota pojezdu nástroje omezena v rozmezí 0,01~0,4 mm, aby uživatelé omylem nenastavili příliš velkou rychlost pojezdu nástroje;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Start Motor by Def </a:t>
            </a:r>
            <a:r>
              <a:rPr lang="cs-CZ" sz="1600" dirty="0"/>
              <a:t>】：Po spuštění regulátoru se nastaví, zda se krokový motor spustí standardně;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【FN：FEED】：zapnutí/vypnutí funkce automatického chodu nástroje;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【FN：MOVE】：zapnutí/vypnutí pohyblivé funkce.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Manual Moving </a:t>
            </a:r>
            <a:r>
              <a:rPr lang="cs-CZ" sz="1600" dirty="0"/>
              <a:t>】：Povolit/vypnout funkci ručního pohybu.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Index Plate </a:t>
            </a:r>
            <a:r>
              <a:rPr lang="cs-CZ" sz="1600" dirty="0"/>
              <a:t>】：Zapnutí/vypnutí funkce indexování;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Gear Shaping </a:t>
            </a:r>
            <a:r>
              <a:rPr lang="cs-CZ" sz="1600" dirty="0"/>
              <a:t>】：Povolit/vypnout funkci tvarování ozubených kol;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Thread Turning </a:t>
            </a:r>
            <a:r>
              <a:rPr lang="cs-CZ" sz="1600" dirty="0"/>
              <a:t>】：Zapnout/vypnout funkci soustružení závitů;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Auto Turning </a:t>
            </a:r>
            <a:r>
              <a:rPr lang="cs-CZ" sz="1600" dirty="0"/>
              <a:t>】：zapnutí/vypnutí funkce </a:t>
            </a:r>
            <a:r>
              <a:rPr lang="cs-CZ" sz="1600"/>
              <a:t>cyklického soustružení;</a:t>
            </a:r>
            <a:endParaRPr lang="zh-CN" altLang="en-US" sz="1600" dirty="0">
              <a:sym typeface="+mn-ea"/>
            </a:endParaRP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en-US" sz="1600" dirty="0">
                <a:sym typeface="+mn-ea"/>
              </a:rPr>
              <a:t>KRÁTCE </a:t>
            </a:r>
            <a:r>
              <a:rPr lang="en-US" sz="1600" dirty="0" err="1">
                <a:sym typeface="+mn-ea"/>
              </a:rPr>
              <a:t>Stisknutím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tlačítka</a:t>
            </a:r>
            <a:r>
              <a:rPr lang="en-US" sz="1600" dirty="0">
                <a:sym typeface="+mn-ea"/>
              </a:rPr>
              <a:t> [RST/CAN] </a:t>
            </a:r>
            <a:r>
              <a:rPr lang="en-US" sz="1600" dirty="0" err="1">
                <a:sym typeface="+mn-ea"/>
              </a:rPr>
              <a:t>zrušíte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nastavení</a:t>
            </a:r>
            <a:r>
              <a:rPr lang="en-US" sz="1600" dirty="0">
                <a:sym typeface="+mn-ea"/>
              </a:rPr>
              <a:t> a </a:t>
            </a:r>
            <a:r>
              <a:rPr lang="en-US" sz="1600" dirty="0" err="1">
                <a:sym typeface="+mn-ea"/>
              </a:rPr>
              <a:t>opustíte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rozhraní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nastavení</a:t>
            </a:r>
            <a:r>
              <a:rPr lang="en-US" sz="1600" dirty="0">
                <a:sym typeface="+mn-ea"/>
              </a:rPr>
              <a:t>.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en-US" sz="1600" dirty="0">
                <a:sym typeface="+mn-ea"/>
              </a:rPr>
              <a:t>DLOUHÝ </a:t>
            </a:r>
            <a:r>
              <a:rPr lang="en-US" sz="1600" dirty="0" err="1">
                <a:sym typeface="+mn-ea"/>
              </a:rPr>
              <a:t>Stisknutím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tlačítka</a:t>
            </a:r>
            <a:r>
              <a:rPr lang="en-US" sz="1600" dirty="0">
                <a:sym typeface="+mn-ea"/>
              </a:rPr>
              <a:t> [SET/SAVE] </a:t>
            </a:r>
            <a:r>
              <a:rPr lang="en-US" sz="1600" dirty="0" err="1">
                <a:sym typeface="+mn-ea"/>
              </a:rPr>
              <a:t>uložíte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nastavení</a:t>
            </a:r>
            <a:r>
              <a:rPr lang="en-US" sz="1600" dirty="0">
                <a:sym typeface="+mn-ea"/>
              </a:rPr>
              <a:t> a </a:t>
            </a:r>
            <a:r>
              <a:rPr lang="en-US" sz="1600" dirty="0" err="1">
                <a:sym typeface="+mn-ea"/>
              </a:rPr>
              <a:t>opustíte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rozhraní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nastavení</a:t>
            </a:r>
            <a:r>
              <a:rPr lang="en-US" sz="1600" dirty="0">
                <a:sym typeface="+mn-ea"/>
              </a:rPr>
              <a:t>.</a:t>
            </a:r>
            <a:endParaRPr sz="1600" dirty="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86642f4-e5d2-48a3-a78e-0acc2a5bfb64"/>
  <p:tag name="COMMONDATA" val="eyJoZGlkIjoiZGVmNjQ2MjE4ZDM5OGNiYmIwOTEyMmI0OGE1MGY2Y2I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3524649B4BEF346BEBA8C99F0BFB8A3" ma:contentTypeVersion="16" ma:contentTypeDescription="Vytvoří nový dokument" ma:contentTypeScope="" ma:versionID="1df187fb7853bae14ec523d43f0f20e3">
  <xsd:schema xmlns:xsd="http://www.w3.org/2001/XMLSchema" xmlns:xs="http://www.w3.org/2001/XMLSchema" xmlns:p="http://schemas.microsoft.com/office/2006/metadata/properties" xmlns:ns2="21e00b22-cb51-46b0-95c1-41fd22505ce8" xmlns:ns3="7a7ccf1a-8703-4ac9-b6ea-a8ce744f4daf" targetNamespace="http://schemas.microsoft.com/office/2006/metadata/properties" ma:root="true" ma:fieldsID="b05ae0a42401a7e5c17c384ae03e12be" ns2:_="" ns3:_="">
    <xsd:import namespace="21e00b22-cb51-46b0-95c1-41fd22505ce8"/>
    <xsd:import namespace="7a7ccf1a-8703-4ac9-b6ea-a8ce744f4d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e00b22-cb51-46b0-95c1-41fd22505c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e8d70693-36ac-49bc-b03a-9dbf4af45c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ccf1a-8703-4ac9-b6ea-a8ce744f4da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Sloupec zachycení celé taxonomie" ma:hidden="true" ma:list="{cdf995e9-dfdf-4bfc-85a2-791be3ff1f35}" ma:internalName="TaxCatchAll" ma:showField="CatchAllData" ma:web="7a7ccf1a-8703-4ac9-b6ea-a8ce744f4d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AAD70B-31D2-4C99-A699-1B5DBBBFA8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e00b22-cb51-46b0-95c1-41fd22505ce8"/>
    <ds:schemaRef ds:uri="7a7ccf1a-8703-4ac9-b6ea-a8ce744f4d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8110E0-ED9C-43B8-85B6-4638D77A25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961</Words>
  <Application>Microsoft Macintosh PowerPoint</Application>
  <PresentationFormat>Širokoúhlá obrazovka</PresentationFormat>
  <Paragraphs>110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Wingdings</vt:lpstr>
      <vt:lpstr>Office 主题​​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Tomáš Cyrus</cp:lastModifiedBy>
  <cp:revision>165</cp:revision>
  <dcterms:created xsi:type="dcterms:W3CDTF">2019-06-19T02:08:00Z</dcterms:created>
  <dcterms:modified xsi:type="dcterms:W3CDTF">2023-12-28T19:30:42Z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42FD1B5573CE400491D785729B40C3DB</vt:lpwstr>
  </property>
</Properties>
</file>